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ontserrat" panose="020B0604020202020204" charset="0"/>
      <p:regular r:id="rId14"/>
    </p:embeddedFont>
    <p:embeddedFont>
      <p:font typeface="Montserrat Bold" panose="020B0604020202020204" charset="0"/>
      <p:regular r:id="rId15"/>
    </p:embeddedFont>
    <p:embeddedFont>
      <p:font typeface="Raleway" panose="020B0604020202020204" charset="0"/>
      <p:regular r:id="rId16"/>
    </p:embeddedFont>
    <p:embeddedFont>
      <p:font typeface="Raleway Bold" panose="020B0604020202020204" charset="0"/>
      <p:regular r:id="rId17"/>
    </p:embeddedFont>
    <p:embeddedFont>
      <p:font typeface="Raleway Medium" panose="020B0604020202020204" charset="0"/>
      <p:regular r:id="rId18"/>
    </p:embeddedFont>
    <p:embeddedFont>
      <p:font typeface="Raleway Semi-Bold" panose="020B0604020202020204" charset="0"/>
      <p:regular r:id="rId19"/>
    </p:embeddedFont>
    <p:embeddedFont>
      <p:font typeface="Raleway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99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.png"/><Relationship Id="rId7" Type="http://schemas.openxmlformats.org/officeDocument/2006/relationships/image" Target="../media/image4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3383" y="-5235996"/>
            <a:ext cx="10267169" cy="11114662"/>
          </a:xfrm>
          <a:custGeom>
            <a:avLst/>
            <a:gdLst/>
            <a:ahLst/>
            <a:cxnLst/>
            <a:rect l="l" t="t" r="r" b="b"/>
            <a:pathLst>
              <a:path w="10267169" h="11114662">
                <a:moveTo>
                  <a:pt x="0" y="0"/>
                </a:moveTo>
                <a:lnTo>
                  <a:pt x="10267169" y="0"/>
                </a:lnTo>
                <a:lnTo>
                  <a:pt x="10267169" y="11114661"/>
                </a:lnTo>
                <a:lnTo>
                  <a:pt x="0" y="11114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23143" y="1947380"/>
            <a:ext cx="14506529" cy="430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</a:pPr>
            <a:r>
              <a:rPr lang="en-US" sz="10099" b="1" spc="29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PHƯƠNG PHÁP TRÍCH XUẤT ĐẶC TRƯNG - </a:t>
            </a:r>
            <a:r>
              <a:rPr lang="en-US" sz="10099" b="1" spc="292">
                <a:solidFill>
                  <a:srgbClr val="D44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COLOR MOMENT</a:t>
            </a:r>
          </a:p>
        </p:txBody>
      </p:sp>
      <p:sp>
        <p:nvSpPr>
          <p:cNvPr id="5" name="Freeform 5"/>
          <p:cNvSpPr/>
          <p:nvPr/>
        </p:nvSpPr>
        <p:spPr>
          <a:xfrm rot="-2426410">
            <a:off x="-4438369" y="4729669"/>
            <a:ext cx="10267169" cy="11114662"/>
          </a:xfrm>
          <a:custGeom>
            <a:avLst/>
            <a:gdLst/>
            <a:ahLst/>
            <a:cxnLst/>
            <a:rect l="l" t="t" r="r" b="b"/>
            <a:pathLst>
              <a:path w="10267169" h="11114662">
                <a:moveTo>
                  <a:pt x="0" y="0"/>
                </a:moveTo>
                <a:lnTo>
                  <a:pt x="10267169" y="0"/>
                </a:lnTo>
                <a:lnTo>
                  <a:pt x="10267169" y="11114662"/>
                </a:lnTo>
                <a:lnTo>
                  <a:pt x="0" y="1111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7389415" y="9267825"/>
            <a:ext cx="350917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76714" y="1028700"/>
            <a:ext cx="407265" cy="497205"/>
          </a:xfrm>
          <a:custGeom>
            <a:avLst/>
            <a:gdLst/>
            <a:ahLst/>
            <a:cxnLst/>
            <a:rect l="l" t="t" r="r" b="b"/>
            <a:pathLst>
              <a:path w="407265" h="497205">
                <a:moveTo>
                  <a:pt x="0" y="0"/>
                </a:moveTo>
                <a:lnTo>
                  <a:pt x="407265" y="0"/>
                </a:lnTo>
                <a:lnTo>
                  <a:pt x="407265" y="497205"/>
                </a:lnTo>
                <a:lnTo>
                  <a:pt x="0" y="49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9050"/>
            <a:ext cx="3752408" cy="156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7"/>
              </a:lnSpc>
            </a:pPr>
            <a:r>
              <a:rPr lang="en-US" sz="3673" b="1" spc="106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Moment 3</a:t>
            </a:r>
          </a:p>
          <a:p>
            <a:pPr algn="ctr">
              <a:lnSpc>
                <a:spcPts val="4077"/>
              </a:lnSpc>
            </a:pPr>
            <a:r>
              <a:rPr lang="en-US" sz="3673" b="1" spc="106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(Độ Lệch Pha):</a:t>
            </a:r>
          </a:p>
          <a:p>
            <a:pPr algn="ctr">
              <a:lnSpc>
                <a:spcPts val="4077"/>
              </a:lnSpc>
            </a:pPr>
            <a:endParaRPr lang="en-US" sz="3673" b="1" spc="106">
              <a:solidFill>
                <a:srgbClr val="000000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17" y="-329998"/>
            <a:ext cx="6208775" cy="25611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609" y="1197825"/>
            <a:ext cx="6190789" cy="17939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572" y="1167535"/>
            <a:ext cx="6554263" cy="18545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1225" y="1167535"/>
            <a:ext cx="6554263" cy="18545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5" y="1367183"/>
            <a:ext cx="17830032" cy="50589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9" y="3760845"/>
            <a:ext cx="17419468" cy="50992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1766" y="6119421"/>
            <a:ext cx="17755069" cy="5125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134275" flipH="1" flipV="1">
            <a:off x="-4127626" y="-870492"/>
            <a:ext cx="11497072" cy="10074309"/>
          </a:xfrm>
          <a:custGeom>
            <a:avLst/>
            <a:gdLst/>
            <a:ahLst/>
            <a:cxnLst/>
            <a:rect l="l" t="t" r="r" b="b"/>
            <a:pathLst>
              <a:path w="11497072" h="10074309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02</a:t>
            </a:r>
          </a:p>
        </p:txBody>
      </p:sp>
      <p:sp>
        <p:nvSpPr>
          <p:cNvPr id="7" name="Freeform 7"/>
          <p:cNvSpPr/>
          <p:nvPr/>
        </p:nvSpPr>
        <p:spPr>
          <a:xfrm>
            <a:off x="16019853" y="1371156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086153" y="1371156"/>
            <a:ext cx="8811989" cy="5788945"/>
            <a:chOff x="0" y="0"/>
            <a:chExt cx="1570388" cy="103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0388" cy="1031650"/>
            </a:xfrm>
            <a:custGeom>
              <a:avLst/>
              <a:gdLst/>
              <a:ahLst/>
              <a:cxnLst/>
              <a:rect l="l" t="t" r="r" b="b"/>
              <a:pathLst>
                <a:path w="1570388" h="1031650">
                  <a:moveTo>
                    <a:pt x="22843" y="0"/>
                  </a:moveTo>
                  <a:lnTo>
                    <a:pt x="1547546" y="0"/>
                  </a:lnTo>
                  <a:cubicBezTo>
                    <a:pt x="1560161" y="0"/>
                    <a:pt x="1570388" y="10227"/>
                    <a:pt x="1570388" y="22843"/>
                  </a:cubicBezTo>
                  <a:lnTo>
                    <a:pt x="1570388" y="1008808"/>
                  </a:lnTo>
                  <a:cubicBezTo>
                    <a:pt x="1570388" y="1021423"/>
                    <a:pt x="1560161" y="1031650"/>
                    <a:pt x="1547546" y="1031650"/>
                  </a:cubicBezTo>
                  <a:lnTo>
                    <a:pt x="22843" y="1031650"/>
                  </a:lnTo>
                  <a:cubicBezTo>
                    <a:pt x="10227" y="1031650"/>
                    <a:pt x="0" y="1021423"/>
                    <a:pt x="0" y="1008808"/>
                  </a:cubicBezTo>
                  <a:lnTo>
                    <a:pt x="0" y="22843"/>
                  </a:lnTo>
                  <a:cubicBezTo>
                    <a:pt x="0" y="10227"/>
                    <a:pt x="10227" y="0"/>
                    <a:pt x="22843" y="0"/>
                  </a:cubicBezTo>
                  <a:close/>
                </a:path>
              </a:pathLst>
            </a:custGeom>
            <a:blipFill>
              <a:blip r:embed="rId8"/>
              <a:stretch>
                <a:fillRect t="-708" b="-70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0" name="Freeform 10"/>
          <p:cNvSpPr/>
          <p:nvPr/>
        </p:nvSpPr>
        <p:spPr>
          <a:xfrm>
            <a:off x="3071986" y="7111897"/>
            <a:ext cx="10840323" cy="1457385"/>
          </a:xfrm>
          <a:custGeom>
            <a:avLst/>
            <a:gdLst/>
            <a:ahLst/>
            <a:cxnLst/>
            <a:rect l="l" t="t" r="r" b="b"/>
            <a:pathLst>
              <a:path w="10840323" h="1457385">
                <a:moveTo>
                  <a:pt x="0" y="0"/>
                </a:moveTo>
                <a:lnTo>
                  <a:pt x="10840323" y="0"/>
                </a:lnTo>
                <a:lnTo>
                  <a:pt x="10840323" y="1457385"/>
                </a:lnTo>
                <a:lnTo>
                  <a:pt x="0" y="14573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9986508">
            <a:off x="13164367" y="-1749671"/>
            <a:ext cx="9361459" cy="9945773"/>
          </a:xfrm>
          <a:custGeom>
            <a:avLst/>
            <a:gdLst/>
            <a:ahLst/>
            <a:cxnLst/>
            <a:rect l="l" t="t" r="r" b="b"/>
            <a:pathLst>
              <a:path w="9361459" h="9945773">
                <a:moveTo>
                  <a:pt x="0" y="0"/>
                </a:moveTo>
                <a:lnTo>
                  <a:pt x="9361459" y="0"/>
                </a:lnTo>
                <a:lnTo>
                  <a:pt x="9361459" y="9945773"/>
                </a:lnTo>
                <a:lnTo>
                  <a:pt x="0" y="9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708866" flipH="1">
            <a:off x="-4657099" y="5489526"/>
            <a:ext cx="9718233" cy="6717728"/>
          </a:xfrm>
          <a:custGeom>
            <a:avLst/>
            <a:gdLst/>
            <a:ahLst/>
            <a:cxnLst/>
            <a:rect l="l" t="t" r="r" b="b"/>
            <a:pathLst>
              <a:path w="9718233" h="6717728">
                <a:moveTo>
                  <a:pt x="9718232" y="0"/>
                </a:moveTo>
                <a:lnTo>
                  <a:pt x="0" y="0"/>
                </a:lnTo>
                <a:lnTo>
                  <a:pt x="0" y="6717728"/>
                </a:lnTo>
                <a:lnTo>
                  <a:pt x="9718232" y="6717728"/>
                </a:lnTo>
                <a:lnTo>
                  <a:pt x="9718232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0869" y="1411201"/>
            <a:ext cx="15615202" cy="288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3"/>
              </a:lnSpc>
              <a:spcBef>
                <a:spcPct val="0"/>
              </a:spcBef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Ưu điểm của Color Moments:</a:t>
            </a:r>
          </a:p>
          <a:p>
            <a:pPr marL="558824" lvl="1" indent="-279412" algn="just">
              <a:lnSpc>
                <a:spcPts val="2873"/>
              </a:lnSpc>
              <a:spcBef>
                <a:spcPct val="0"/>
              </a:spcBef>
              <a:buAutoNum type="arabicPeriod"/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Đơn giản và nhanh chóng: Dễ triển khai và tính toán với các phép toán thống kê cơ bản (Mean, Std, Skewness).</a:t>
            </a:r>
          </a:p>
          <a:p>
            <a:pPr marL="558824" lvl="1" indent="-279412" algn="just">
              <a:lnSpc>
                <a:spcPts val="2873"/>
              </a:lnSpc>
              <a:spcBef>
                <a:spcPct val="0"/>
              </a:spcBef>
              <a:buAutoNum type="arabicPeriod"/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Hiệu quả: Phù hợp với các hệ thống có tài nguyên hạn chế và xử lý thời gian thực.</a:t>
            </a:r>
          </a:p>
          <a:p>
            <a:pPr marL="558824" lvl="1" indent="-279412" algn="just">
              <a:lnSpc>
                <a:spcPts val="2873"/>
              </a:lnSpc>
              <a:spcBef>
                <a:spcPct val="0"/>
              </a:spcBef>
              <a:buAutoNum type="arabicPeriod"/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Khái quát hóa tốt: Không phụ thuộc vào kích thước hoặc độ phân giải của hình ảnh.</a:t>
            </a:r>
          </a:p>
          <a:p>
            <a:pPr marL="558824" lvl="1" indent="-279412" algn="just">
              <a:lnSpc>
                <a:spcPts val="2873"/>
              </a:lnSpc>
              <a:spcBef>
                <a:spcPct val="0"/>
              </a:spcBef>
              <a:buAutoNum type="arabicPeriod"/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Ứng dụng rộng rãi: Thường dùng trong phân loại hình ảnh và tìm kiếm dựa trên nội dung (CBIR).</a:t>
            </a:r>
          </a:p>
          <a:p>
            <a:pPr algn="just">
              <a:lnSpc>
                <a:spcPts val="2873"/>
              </a:lnSpc>
              <a:spcBef>
                <a:spcPct val="0"/>
              </a:spcBef>
            </a:pPr>
            <a:endParaRPr lang="en-US" sz="2588" b="1" spc="75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50869" y="4760512"/>
            <a:ext cx="15615202" cy="324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3"/>
              </a:lnSpc>
              <a:spcBef>
                <a:spcPct val="0"/>
              </a:spcBef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Nhược điểm của Color Moments:</a:t>
            </a:r>
          </a:p>
          <a:p>
            <a:pPr marL="558824" lvl="1" indent="-279412" algn="just">
              <a:lnSpc>
                <a:spcPts val="2873"/>
              </a:lnSpc>
              <a:spcBef>
                <a:spcPct val="0"/>
              </a:spcBef>
              <a:buAutoNum type="arabicPeriod"/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Không nắm bắt thông tin không gian: Không xem xét mối quan hệ giữa các pixel, chỉ dựa trên phân bố màu sắc.</a:t>
            </a:r>
          </a:p>
          <a:p>
            <a:pPr marL="558824" lvl="1" indent="-279412" algn="just">
              <a:lnSpc>
                <a:spcPts val="2873"/>
              </a:lnSpc>
              <a:spcBef>
                <a:spcPct val="0"/>
              </a:spcBef>
              <a:buAutoNum type="arabicPeriod"/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Nhạy cảm với ánh sáng: Dễ bị ảnh hưởng bởi điều kiện ánh sáng và nhiễu.</a:t>
            </a:r>
          </a:p>
          <a:p>
            <a:pPr marL="558824" lvl="1" indent="-279412" algn="just">
              <a:lnSpc>
                <a:spcPts val="2873"/>
              </a:lnSpc>
              <a:spcBef>
                <a:spcPct val="0"/>
              </a:spcBef>
              <a:buAutoNum type="arabicPeriod"/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Không phù hợp với hình ảnh phức tạp: Khó phân biệt các hình ảnh có nhiều chi tiết hoặc đối tượng.</a:t>
            </a:r>
          </a:p>
          <a:p>
            <a:pPr marL="558824" lvl="1" indent="-279412" algn="just">
              <a:lnSpc>
                <a:spcPts val="2873"/>
              </a:lnSpc>
              <a:spcBef>
                <a:spcPct val="0"/>
              </a:spcBef>
              <a:buAutoNum type="arabicPeriod"/>
            </a:pPr>
            <a:r>
              <a:rPr lang="en-US" sz="2588" b="1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Không hiệu quả với hình ảnh xám: Chủ yếu dựa vào thông tin màu sắc, không áp dụng tốt cho ảnh grayscale.</a:t>
            </a:r>
          </a:p>
          <a:p>
            <a:pPr algn="just">
              <a:lnSpc>
                <a:spcPts val="2873"/>
              </a:lnSpc>
              <a:spcBef>
                <a:spcPct val="0"/>
              </a:spcBef>
            </a:pPr>
            <a:endParaRPr lang="en-US" sz="2588" b="1" spc="75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3447623" flipV="1">
            <a:off x="11764586" y="-3644813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65843" y="5105544"/>
            <a:ext cx="7500819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D44CFF"/>
                </a:solidFill>
                <a:latin typeface="Raleway Bold"/>
                <a:ea typeface="Raleway Bold"/>
                <a:cs typeface="Raleway Bold"/>
                <a:sym typeface="Raleway Bold"/>
              </a:rPr>
              <a:t>Ý tưởng:</a:t>
            </a:r>
            <a:r>
              <a:rPr lang="en-US" sz="3000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 Sử dụng các moment thống kê (kỳ vọng, độ lệch chuẩn, độ lệch) để mô tả phân phối màu trong từng kênh (H, S, V).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3000" u="none" strike="noStrike">
              <a:solidFill>
                <a:srgbClr val="10101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Freeform 6"/>
          <p:cNvSpPr/>
          <p:nvPr/>
        </p:nvSpPr>
        <p:spPr>
          <a:xfrm rot="6558461" flipV="1">
            <a:off x="-6193772" y="4663925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767159" y="2212027"/>
            <a:ext cx="6261159" cy="4984867"/>
            <a:chOff x="0" y="0"/>
            <a:chExt cx="1514516" cy="12057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4516" cy="1205793"/>
            </a:xfrm>
            <a:custGeom>
              <a:avLst/>
              <a:gdLst/>
              <a:ahLst/>
              <a:cxnLst/>
              <a:rect l="l" t="t" r="r" b="b"/>
              <a:pathLst>
                <a:path w="1514516" h="1205793">
                  <a:moveTo>
                    <a:pt x="32149" y="0"/>
                  </a:moveTo>
                  <a:lnTo>
                    <a:pt x="1482367" y="0"/>
                  </a:lnTo>
                  <a:cubicBezTo>
                    <a:pt x="1500122" y="0"/>
                    <a:pt x="1514516" y="14394"/>
                    <a:pt x="1514516" y="32149"/>
                  </a:cubicBezTo>
                  <a:lnTo>
                    <a:pt x="1514516" y="1173644"/>
                  </a:lnTo>
                  <a:cubicBezTo>
                    <a:pt x="1514516" y="1191399"/>
                    <a:pt x="1500122" y="1205793"/>
                    <a:pt x="1482367" y="1205793"/>
                  </a:cubicBezTo>
                  <a:lnTo>
                    <a:pt x="32149" y="1205793"/>
                  </a:lnTo>
                  <a:cubicBezTo>
                    <a:pt x="14394" y="1205793"/>
                    <a:pt x="0" y="1191399"/>
                    <a:pt x="0" y="1173644"/>
                  </a:cubicBezTo>
                  <a:lnTo>
                    <a:pt x="0" y="32149"/>
                  </a:lnTo>
                  <a:cubicBezTo>
                    <a:pt x="0" y="14394"/>
                    <a:pt x="14394" y="0"/>
                    <a:pt x="32149" y="0"/>
                  </a:cubicBezTo>
                  <a:close/>
                </a:path>
              </a:pathLst>
            </a:custGeom>
            <a:blipFill>
              <a:blip r:embed="rId4"/>
              <a:stretch>
                <a:fillRect t="-518" b="-51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0" name="Freeform 10"/>
          <p:cNvSpPr/>
          <p:nvPr/>
        </p:nvSpPr>
        <p:spPr>
          <a:xfrm flipH="1">
            <a:off x="-720231" y="1718391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48737" y="967539"/>
            <a:ext cx="13024738" cy="297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b="1" spc="20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Phương pháp Color Moment </a:t>
            </a:r>
            <a:r>
              <a:rPr lang="en-US" sz="6999" b="1" spc="202">
                <a:solidFill>
                  <a:srgbClr val="D44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Ý tưởng chính</a:t>
            </a:r>
          </a:p>
          <a:p>
            <a:pPr algn="l">
              <a:lnSpc>
                <a:spcPts val="7769"/>
              </a:lnSpc>
            </a:pPr>
            <a:endParaRPr lang="en-US" sz="6999" b="1" spc="202">
              <a:solidFill>
                <a:srgbClr val="D44C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5843" y="3552825"/>
            <a:ext cx="750081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D44CFF"/>
                </a:solidFill>
                <a:latin typeface="Raleway Bold"/>
                <a:ea typeface="Raleway Bold"/>
                <a:cs typeface="Raleway Bold"/>
                <a:sym typeface="Raleway Bold"/>
              </a:rPr>
              <a:t>Mục tiêu:</a:t>
            </a:r>
            <a:r>
              <a:rPr lang="en-US" sz="3000" b="1" u="none" strike="noStrike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000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Trích chọn đặc trưng màu sắc của hình ảnh dựa trên phân phối màu.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3000" u="none" strike="noStrike">
              <a:solidFill>
                <a:srgbClr val="10101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5843" y="7191519"/>
            <a:ext cx="750081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D44CFF"/>
                </a:solidFill>
                <a:latin typeface="Raleway Bold"/>
                <a:ea typeface="Raleway Bold"/>
                <a:cs typeface="Raleway Bold"/>
                <a:sym typeface="Raleway Bold"/>
              </a:rPr>
              <a:t>Ứng</a:t>
            </a:r>
            <a:r>
              <a:rPr lang="en-US" sz="3000" b="1" u="none" strike="noStrike">
                <a:solidFill>
                  <a:srgbClr val="D44CFF"/>
                </a:solidFill>
                <a:latin typeface="Raleway Bold"/>
                <a:ea typeface="Raleway Bold"/>
                <a:cs typeface="Raleway Bold"/>
                <a:sym typeface="Raleway Bold"/>
              </a:rPr>
              <a:t> dụng: </a:t>
            </a:r>
            <a:r>
              <a:rPr lang="en-US" sz="3000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So sánh hình ảnh dựa trên đặc trưng màu.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3000" u="none" strike="noStrike">
              <a:solidFill>
                <a:srgbClr val="10101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3447623" flipV="1">
            <a:off x="11764586" y="-3644813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558461" flipV="1">
            <a:off x="-6193772" y="4663925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849080" y="1383453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12878" y="957388"/>
            <a:ext cx="15734497" cy="199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b="1" spc="20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</a:t>
            </a:r>
            <a:r>
              <a:rPr lang="en-US" sz="6999" b="1" spc="202">
                <a:solidFill>
                  <a:srgbClr val="D44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Kênh Màu trong Không Gian</a:t>
            </a:r>
            <a:r>
              <a:rPr lang="en-US" sz="6999" b="1" spc="20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</a:t>
            </a:r>
            <a:r>
              <a:rPr lang="en-US" sz="6999" b="1" spc="202">
                <a:solidFill>
                  <a:srgbClr val="548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HSV</a:t>
            </a:r>
          </a:p>
          <a:p>
            <a:pPr algn="l">
              <a:lnSpc>
                <a:spcPts val="7769"/>
              </a:lnSpc>
            </a:pPr>
            <a:endParaRPr lang="en-US" sz="6999" b="1" spc="202">
              <a:solidFill>
                <a:srgbClr val="548C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01766" y="3242717"/>
            <a:ext cx="12219869" cy="136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909" lvl="1" indent="-279955" algn="just">
              <a:lnSpc>
                <a:spcPts val="3630"/>
              </a:lnSpc>
              <a:spcBef>
                <a:spcPct val="0"/>
              </a:spcBef>
              <a:buFont typeface="Arial"/>
              <a:buChar char="•"/>
            </a:pPr>
            <a:r>
              <a:rPr lang="en-US" sz="2593" b="1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HSV</a:t>
            </a:r>
            <a:r>
              <a:rPr lang="en-US" sz="2593" b="1" u="none" strike="noStrike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 (Hue, Saturation, Value) là một không gian màu được sử dụng rộng rãi trong nhận dạng và xử lý hình ảnh.</a:t>
            </a:r>
          </a:p>
          <a:p>
            <a:pPr marL="0" lvl="0" indent="0" algn="just">
              <a:lnSpc>
                <a:spcPts val="3630"/>
              </a:lnSpc>
              <a:spcBef>
                <a:spcPct val="0"/>
              </a:spcBef>
            </a:pPr>
            <a:endParaRPr lang="en-US" sz="2593" b="1" u="none" strike="noStrike">
              <a:solidFill>
                <a:srgbClr val="10101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5506" y="4728668"/>
            <a:ext cx="3836783" cy="467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2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Hu</a:t>
            </a:r>
            <a:r>
              <a:rPr lang="en-US" sz="2220" b="1" u="none" strike="noStrik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 (H) - Màu sắc:</a:t>
            </a:r>
          </a:p>
          <a:p>
            <a:pPr marL="0" lvl="0" indent="0" algn="just">
              <a:lnSpc>
                <a:spcPts val="3108"/>
              </a:lnSpc>
              <a:spcBef>
                <a:spcPct val="0"/>
              </a:spcBef>
            </a:pPr>
            <a:r>
              <a:rPr lang="en-US" sz="2220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Biểu thị sắc màu của ảnh, được đo theo góc độ từ 0 đến 360°.</a:t>
            </a:r>
          </a:p>
          <a:p>
            <a:pPr marL="0" lvl="0" indent="0" algn="just">
              <a:lnSpc>
                <a:spcPts val="3108"/>
              </a:lnSpc>
              <a:spcBef>
                <a:spcPct val="0"/>
              </a:spcBef>
            </a:pPr>
            <a:r>
              <a:rPr lang="en-US" sz="2220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Mỗi giá trị tương ứng với một màu trong quang phổ.</a:t>
            </a:r>
          </a:p>
          <a:p>
            <a:pPr marL="0" lvl="0" indent="0" algn="just">
              <a:lnSpc>
                <a:spcPts val="3108"/>
              </a:lnSpc>
              <a:spcBef>
                <a:spcPct val="0"/>
              </a:spcBef>
            </a:pPr>
            <a:r>
              <a:rPr lang="en-US" sz="2220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Ví dụ:</a:t>
            </a:r>
          </a:p>
          <a:p>
            <a:pPr marL="0" lvl="0" indent="0" algn="just">
              <a:lnSpc>
                <a:spcPts val="3108"/>
              </a:lnSpc>
              <a:spcBef>
                <a:spcPct val="0"/>
              </a:spcBef>
            </a:pPr>
            <a:r>
              <a:rPr lang="en-US" sz="2220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0°: Đỏ</a:t>
            </a:r>
          </a:p>
          <a:p>
            <a:pPr marL="0" lvl="0" indent="0" algn="just">
              <a:lnSpc>
                <a:spcPts val="3108"/>
              </a:lnSpc>
              <a:spcBef>
                <a:spcPct val="0"/>
              </a:spcBef>
            </a:pPr>
            <a:r>
              <a:rPr lang="en-US" sz="2220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120°: Xanh lá cây</a:t>
            </a:r>
          </a:p>
          <a:p>
            <a:pPr marL="0" lvl="0" indent="0" algn="just">
              <a:lnSpc>
                <a:spcPts val="3108"/>
              </a:lnSpc>
              <a:spcBef>
                <a:spcPct val="0"/>
              </a:spcBef>
            </a:pPr>
            <a:r>
              <a:rPr lang="en-US" sz="2220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240°: Xanh dương</a:t>
            </a:r>
          </a:p>
          <a:p>
            <a:pPr marL="0" lvl="0" indent="0" algn="just">
              <a:lnSpc>
                <a:spcPts val="3108"/>
              </a:lnSpc>
              <a:spcBef>
                <a:spcPct val="0"/>
              </a:spcBef>
            </a:pPr>
            <a:endParaRPr lang="en-US" sz="2220" u="none" strike="noStrike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65978" y="4738193"/>
            <a:ext cx="4642082" cy="379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0"/>
              </a:lnSpc>
              <a:spcBef>
                <a:spcPct val="0"/>
              </a:spcBef>
            </a:pPr>
            <a:r>
              <a:rPr lang="en-US" sz="21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3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Saturation</a:t>
            </a:r>
            <a:r>
              <a:rPr lang="en-US" sz="2193" b="1" u="none" strike="noStrik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(S) - Độ bão hòa:</a:t>
            </a:r>
          </a:p>
          <a:p>
            <a:pPr marL="0" lvl="0" indent="0" algn="just">
              <a:lnSpc>
                <a:spcPts val="3070"/>
              </a:lnSpc>
              <a:spcBef>
                <a:spcPct val="0"/>
              </a:spcBef>
            </a:pPr>
            <a:r>
              <a:rPr lang="en-US" sz="2193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Chỉ ra mức độ mạnh mẽ của màu sắc.</a:t>
            </a:r>
          </a:p>
          <a:p>
            <a:pPr marL="0" lvl="0" indent="0" algn="just">
              <a:lnSpc>
                <a:spcPts val="3070"/>
              </a:lnSpc>
              <a:spcBef>
                <a:spcPct val="0"/>
              </a:spcBef>
            </a:pPr>
            <a:r>
              <a:rPr lang="en-US" sz="2193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Giá trị từ 0 (màu xám) đến 1 (màu nguyên chất).</a:t>
            </a:r>
          </a:p>
          <a:p>
            <a:pPr marL="0" lvl="0" indent="0" algn="just">
              <a:lnSpc>
                <a:spcPts val="3070"/>
              </a:lnSpc>
              <a:spcBef>
                <a:spcPct val="0"/>
              </a:spcBef>
            </a:pPr>
            <a:r>
              <a:rPr lang="en-US" sz="2193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Mức độ bão hòa cao thể hiện màu sắc đậm và rõ ràng, trong khi mức độ thấp thể hiện màu nhạt hoặc xám.</a:t>
            </a:r>
          </a:p>
          <a:p>
            <a:pPr marL="0" lvl="0" indent="0" algn="just">
              <a:lnSpc>
                <a:spcPts val="3070"/>
              </a:lnSpc>
              <a:spcBef>
                <a:spcPct val="0"/>
              </a:spcBef>
            </a:pPr>
            <a:endParaRPr lang="en-US" sz="2193" u="none" strike="noStrike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12985" y="4738193"/>
            <a:ext cx="4116096" cy="226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0"/>
              </a:lnSpc>
              <a:spcBef>
                <a:spcPct val="0"/>
              </a:spcBef>
            </a:pPr>
            <a:r>
              <a:rPr lang="en-US" sz="2193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Value</a:t>
            </a:r>
            <a:r>
              <a:rPr lang="en-US" sz="2193" b="1" u="none" strike="noStrik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(V) - Độ sáng:</a:t>
            </a:r>
          </a:p>
          <a:p>
            <a:pPr marL="0" lvl="0" indent="0" algn="just">
              <a:lnSpc>
                <a:spcPts val="3070"/>
              </a:lnSpc>
              <a:spcBef>
                <a:spcPct val="0"/>
              </a:spcBef>
            </a:pPr>
            <a:r>
              <a:rPr lang="en-US" sz="2193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Mô tả độ sáng hoặc tối của màu sắc.</a:t>
            </a:r>
          </a:p>
          <a:p>
            <a:pPr marL="0" lvl="0" indent="0" algn="just">
              <a:lnSpc>
                <a:spcPts val="3070"/>
              </a:lnSpc>
              <a:spcBef>
                <a:spcPct val="0"/>
              </a:spcBef>
            </a:pPr>
            <a:r>
              <a:rPr lang="en-US" sz="2193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Giá trị từ 0 (đen) đến 1 (trắng sáng).</a:t>
            </a:r>
          </a:p>
          <a:p>
            <a:pPr marL="0" lvl="0" indent="0" algn="just">
              <a:lnSpc>
                <a:spcPts val="3070"/>
              </a:lnSpc>
              <a:spcBef>
                <a:spcPct val="0"/>
              </a:spcBef>
            </a:pPr>
            <a:endParaRPr lang="en-US" sz="2193" u="none" strike="noStrike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2855598" y="9539477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366345" y="4596111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6" y="0"/>
                </a:lnTo>
                <a:lnTo>
                  <a:pt x="2519366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66345" y="1232419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6" y="0"/>
                </a:lnTo>
                <a:lnTo>
                  <a:pt x="2519366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930385" flipH="1">
            <a:off x="-2777788" y="-3224775"/>
            <a:ext cx="12306618" cy="8506950"/>
          </a:xfrm>
          <a:custGeom>
            <a:avLst/>
            <a:gdLst/>
            <a:ahLst/>
            <a:cxnLst/>
            <a:rect l="l" t="t" r="r" b="b"/>
            <a:pathLst>
              <a:path w="12306618" h="8506950">
                <a:moveTo>
                  <a:pt x="12306619" y="0"/>
                </a:moveTo>
                <a:lnTo>
                  <a:pt x="0" y="0"/>
                </a:lnTo>
                <a:lnTo>
                  <a:pt x="0" y="8506950"/>
                </a:lnTo>
                <a:lnTo>
                  <a:pt x="12306619" y="8506950"/>
                </a:lnTo>
                <a:lnTo>
                  <a:pt x="12306619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3063" y="6195106"/>
            <a:ext cx="8760937" cy="2653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1"/>
              </a:lnSpc>
            </a:pPr>
            <a:r>
              <a:rPr lang="en-US" sz="6100" b="1" spc="176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Các Thống Kê Cơ Bản của Color Moment</a:t>
            </a:r>
          </a:p>
          <a:p>
            <a:pPr algn="just">
              <a:lnSpc>
                <a:spcPts val="7215"/>
              </a:lnSpc>
            </a:pPr>
            <a:endParaRPr lang="en-US" sz="6100" b="1" spc="176">
              <a:solidFill>
                <a:srgbClr val="000000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44315" y="1524413"/>
            <a:ext cx="2090222" cy="91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601" b="1">
                <a:solidFill>
                  <a:srgbClr val="10101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1. Định nghĩa</a:t>
            </a:r>
          </a:p>
          <a:p>
            <a:pPr marL="0" lvl="0" indent="0" algn="ctr">
              <a:lnSpc>
                <a:spcPts val="3642"/>
              </a:lnSpc>
              <a:spcBef>
                <a:spcPct val="0"/>
              </a:spcBef>
            </a:pPr>
            <a:endParaRPr lang="en-US" sz="2601" b="1">
              <a:solidFill>
                <a:srgbClr val="10101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44315" y="4888105"/>
            <a:ext cx="3006890" cy="91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601" b="1">
                <a:solidFill>
                  <a:srgbClr val="10101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Cách tính toán</a:t>
            </a:r>
          </a:p>
          <a:p>
            <a:pPr marL="0" lvl="0" indent="0" algn="ctr">
              <a:lnSpc>
                <a:spcPts val="3642"/>
              </a:lnSpc>
              <a:spcBef>
                <a:spcPct val="0"/>
              </a:spcBef>
            </a:pPr>
            <a:endParaRPr lang="en-US" sz="2601" b="1">
              <a:solidFill>
                <a:srgbClr val="10101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66345" y="2546797"/>
            <a:ext cx="7413304" cy="201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•</a:t>
            </a:r>
            <a:r>
              <a:rPr lang="en-US" sz="2799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 Color Moments là các đặc trưng màu sắc của hình ảnh được tính toán từ các mô-ment thống kê.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2799" u="none" strike="noStrike">
              <a:solidFill>
                <a:srgbClr val="10101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66345" y="5921104"/>
            <a:ext cx="7413304" cy="34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• M</a:t>
            </a:r>
            <a:r>
              <a:rPr lang="en-US" sz="2799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oment 1 (Mean): Trung bình của các giá trị màu.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 • Moment 2 (Variance): Độ biến thiên của các giá trị màu.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 • Moment 3 (Skewness): Độ lệch của phân phối màu sắc.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endParaRPr lang="en-US" sz="2799" u="none" strike="noStrike">
              <a:solidFill>
                <a:srgbClr val="10101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007035" y="1232419"/>
            <a:ext cx="4787598" cy="3856422"/>
            <a:chOff x="0" y="0"/>
            <a:chExt cx="853200" cy="6872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3200" cy="687255"/>
            </a:xfrm>
            <a:custGeom>
              <a:avLst/>
              <a:gdLst/>
              <a:ahLst/>
              <a:cxnLst/>
              <a:rect l="l" t="t" r="r" b="b"/>
              <a:pathLst>
                <a:path w="853200" h="687255">
                  <a:moveTo>
                    <a:pt x="42044" y="0"/>
                  </a:moveTo>
                  <a:lnTo>
                    <a:pt x="811156" y="0"/>
                  </a:lnTo>
                  <a:cubicBezTo>
                    <a:pt x="834376" y="0"/>
                    <a:pt x="853200" y="18824"/>
                    <a:pt x="853200" y="42044"/>
                  </a:cubicBezTo>
                  <a:lnTo>
                    <a:pt x="853200" y="645211"/>
                  </a:lnTo>
                  <a:cubicBezTo>
                    <a:pt x="853200" y="656361"/>
                    <a:pt x="848770" y="667055"/>
                    <a:pt x="840886" y="674940"/>
                  </a:cubicBezTo>
                  <a:cubicBezTo>
                    <a:pt x="833001" y="682825"/>
                    <a:pt x="822307" y="687255"/>
                    <a:pt x="811156" y="687255"/>
                  </a:cubicBezTo>
                  <a:lnTo>
                    <a:pt x="42044" y="687255"/>
                  </a:lnTo>
                  <a:cubicBezTo>
                    <a:pt x="18824" y="687255"/>
                    <a:pt x="0" y="668431"/>
                    <a:pt x="0" y="645211"/>
                  </a:cubicBezTo>
                  <a:lnTo>
                    <a:pt x="0" y="42044"/>
                  </a:lnTo>
                  <a:cubicBezTo>
                    <a:pt x="0" y="18824"/>
                    <a:pt x="18824" y="0"/>
                    <a:pt x="42044" y="0"/>
                  </a:cubicBezTo>
                  <a:close/>
                </a:path>
              </a:pathLst>
            </a:custGeom>
            <a:blipFill>
              <a:blip r:embed="rId6"/>
              <a:stretch>
                <a:fillRect l="-10450" r="-1045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47623" flipV="1">
            <a:off x="11764586" y="-3644813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58461" flipV="1">
            <a:off x="-6193772" y="4663925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760971" y="1551396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2519365" y="0"/>
                </a:moveTo>
                <a:lnTo>
                  <a:pt x="0" y="0"/>
                </a:lnTo>
                <a:lnTo>
                  <a:pt x="0" y="1094778"/>
                </a:lnTo>
                <a:lnTo>
                  <a:pt x="2519365" y="1094778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465158" y="2995763"/>
            <a:ext cx="6261159" cy="4984867"/>
            <a:chOff x="0" y="0"/>
            <a:chExt cx="1514516" cy="1205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4516" cy="1205793"/>
            </a:xfrm>
            <a:custGeom>
              <a:avLst/>
              <a:gdLst/>
              <a:ahLst/>
              <a:cxnLst/>
              <a:rect l="l" t="t" r="r" b="b"/>
              <a:pathLst>
                <a:path w="1514516" h="1205793">
                  <a:moveTo>
                    <a:pt x="32149" y="0"/>
                  </a:moveTo>
                  <a:lnTo>
                    <a:pt x="1482367" y="0"/>
                  </a:lnTo>
                  <a:cubicBezTo>
                    <a:pt x="1500122" y="0"/>
                    <a:pt x="1514516" y="14394"/>
                    <a:pt x="1514516" y="32149"/>
                  </a:cubicBezTo>
                  <a:lnTo>
                    <a:pt x="1514516" y="1173644"/>
                  </a:lnTo>
                  <a:cubicBezTo>
                    <a:pt x="1514516" y="1191399"/>
                    <a:pt x="1500122" y="1205793"/>
                    <a:pt x="1482367" y="1205793"/>
                  </a:cubicBezTo>
                  <a:lnTo>
                    <a:pt x="32149" y="1205793"/>
                  </a:lnTo>
                  <a:cubicBezTo>
                    <a:pt x="14394" y="1205793"/>
                    <a:pt x="0" y="1191399"/>
                    <a:pt x="0" y="1173644"/>
                  </a:cubicBezTo>
                  <a:lnTo>
                    <a:pt x="0" y="32149"/>
                  </a:lnTo>
                  <a:cubicBezTo>
                    <a:pt x="0" y="14394"/>
                    <a:pt x="14394" y="0"/>
                    <a:pt x="32149" y="0"/>
                  </a:cubicBezTo>
                  <a:close/>
                </a:path>
              </a:pathLst>
            </a:custGeom>
            <a:blipFill>
              <a:blip r:embed="rId5"/>
              <a:stretch>
                <a:fillRect t="-518" b="-51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2404853" y="1632715"/>
            <a:ext cx="10153009" cy="101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b="1" spc="202">
                <a:solidFill>
                  <a:srgbClr val="E6B3EA"/>
                </a:solidFill>
                <a:latin typeface="Raleway Bold"/>
                <a:ea typeface="Raleway Bold"/>
                <a:cs typeface="Raleway Bold"/>
                <a:sym typeface="Raleway Bold"/>
              </a:rPr>
              <a:t>Minh hoạ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81358" y="8263543"/>
            <a:ext cx="2801798" cy="99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2819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Hình 1 hoa hồng </a:t>
            </a:r>
          </a:p>
          <a:p>
            <a:pPr algn="ctr">
              <a:lnSpc>
                <a:spcPts val="3947"/>
              </a:lnSpc>
              <a:spcBef>
                <a:spcPct val="0"/>
              </a:spcBef>
            </a:pPr>
            <a:r>
              <a:rPr lang="en-US" sz="2819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(200x200)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47623" flipV="1">
            <a:off x="11764586" y="-3644813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58461" flipV="1">
            <a:off x="-6193772" y="4663925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679490" y="1028700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98151" y="1076325"/>
            <a:ext cx="10662269" cy="199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b="1" spc="20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 trận kênh màu HSV</a:t>
            </a:r>
          </a:p>
          <a:p>
            <a:pPr algn="l">
              <a:lnSpc>
                <a:spcPts val="7769"/>
              </a:lnSpc>
            </a:pPr>
            <a:endParaRPr lang="en-US" sz="6999" b="1" spc="202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82792" y="4495367"/>
            <a:ext cx="5889605" cy="3508375"/>
          </a:xfrm>
          <a:custGeom>
            <a:avLst/>
            <a:gdLst/>
            <a:ahLst/>
            <a:cxnLst/>
            <a:rect l="l" t="t" r="r" b="b"/>
            <a:pathLst>
              <a:path w="5889605" h="3508375">
                <a:moveTo>
                  <a:pt x="0" y="0"/>
                </a:moveTo>
                <a:lnTo>
                  <a:pt x="5889606" y="0"/>
                </a:lnTo>
                <a:lnTo>
                  <a:pt x="5889606" y="3508376"/>
                </a:lnTo>
                <a:lnTo>
                  <a:pt x="0" y="3508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4" b="-52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55863" y="4237049"/>
            <a:ext cx="6225705" cy="3766694"/>
          </a:xfrm>
          <a:custGeom>
            <a:avLst/>
            <a:gdLst/>
            <a:ahLst/>
            <a:cxnLst/>
            <a:rect l="l" t="t" r="r" b="b"/>
            <a:pathLst>
              <a:path w="6225705" h="3766694">
                <a:moveTo>
                  <a:pt x="0" y="0"/>
                </a:moveTo>
                <a:lnTo>
                  <a:pt x="6225705" y="0"/>
                </a:lnTo>
                <a:lnTo>
                  <a:pt x="6225705" y="3766694"/>
                </a:lnTo>
                <a:lnTo>
                  <a:pt x="0" y="3766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05748" y="2886041"/>
            <a:ext cx="5318396" cy="5117702"/>
          </a:xfrm>
          <a:custGeom>
            <a:avLst/>
            <a:gdLst/>
            <a:ahLst/>
            <a:cxnLst/>
            <a:rect l="l" t="t" r="r" b="b"/>
            <a:pathLst>
              <a:path w="5318396" h="5117702">
                <a:moveTo>
                  <a:pt x="0" y="0"/>
                </a:moveTo>
                <a:lnTo>
                  <a:pt x="5318395" y="0"/>
                </a:lnTo>
                <a:lnTo>
                  <a:pt x="5318395" y="5117702"/>
                </a:lnTo>
                <a:lnTo>
                  <a:pt x="0" y="51177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300388">
            <a:off x="-2904008" y="191682"/>
            <a:ext cx="11302295" cy="9903636"/>
          </a:xfrm>
          <a:custGeom>
            <a:avLst/>
            <a:gdLst/>
            <a:ahLst/>
            <a:cxnLst/>
            <a:rect l="l" t="t" r="r" b="b"/>
            <a:pathLst>
              <a:path w="11302295" h="9903636">
                <a:moveTo>
                  <a:pt x="0" y="0"/>
                </a:moveTo>
                <a:lnTo>
                  <a:pt x="11302296" y="0"/>
                </a:lnTo>
                <a:lnTo>
                  <a:pt x="11302296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922231">
            <a:off x="14392069" y="-4444632"/>
            <a:ext cx="13023076" cy="14098053"/>
          </a:xfrm>
          <a:custGeom>
            <a:avLst/>
            <a:gdLst/>
            <a:ahLst/>
            <a:cxnLst/>
            <a:rect l="l" t="t" r="r" b="b"/>
            <a:pathLst>
              <a:path w="13023076" h="14098053">
                <a:moveTo>
                  <a:pt x="0" y="0"/>
                </a:moveTo>
                <a:lnTo>
                  <a:pt x="13023077" y="0"/>
                </a:lnTo>
                <a:lnTo>
                  <a:pt x="13023077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12303" y="4701425"/>
            <a:ext cx="4739621" cy="4556875"/>
            <a:chOff x="0" y="0"/>
            <a:chExt cx="2212549" cy="2127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2549" cy="2127240"/>
            </a:xfrm>
            <a:custGeom>
              <a:avLst/>
              <a:gdLst/>
              <a:ahLst/>
              <a:cxnLst/>
              <a:rect l="l" t="t" r="r" b="b"/>
              <a:pathLst>
                <a:path w="2212549" h="2127240">
                  <a:moveTo>
                    <a:pt x="37569" y="0"/>
                  </a:moveTo>
                  <a:lnTo>
                    <a:pt x="2174980" y="0"/>
                  </a:lnTo>
                  <a:cubicBezTo>
                    <a:pt x="2195729" y="0"/>
                    <a:pt x="2212549" y="16820"/>
                    <a:pt x="2212549" y="37569"/>
                  </a:cubicBezTo>
                  <a:lnTo>
                    <a:pt x="2212549" y="2089671"/>
                  </a:lnTo>
                  <a:cubicBezTo>
                    <a:pt x="2212549" y="2099634"/>
                    <a:pt x="2208591" y="2109190"/>
                    <a:pt x="2201545" y="2116236"/>
                  </a:cubicBezTo>
                  <a:cubicBezTo>
                    <a:pt x="2194499" y="2123282"/>
                    <a:pt x="2184944" y="2127240"/>
                    <a:pt x="2174980" y="2127240"/>
                  </a:cubicBezTo>
                  <a:lnTo>
                    <a:pt x="37569" y="2127240"/>
                  </a:lnTo>
                  <a:cubicBezTo>
                    <a:pt x="27605" y="2127240"/>
                    <a:pt x="18049" y="2123282"/>
                    <a:pt x="11004" y="2116236"/>
                  </a:cubicBezTo>
                  <a:cubicBezTo>
                    <a:pt x="3958" y="2109190"/>
                    <a:pt x="0" y="2099634"/>
                    <a:pt x="0" y="2089671"/>
                  </a:cubicBezTo>
                  <a:lnTo>
                    <a:pt x="0" y="37569"/>
                  </a:lnTo>
                  <a:cubicBezTo>
                    <a:pt x="0" y="27605"/>
                    <a:pt x="3958" y="18049"/>
                    <a:pt x="11004" y="11004"/>
                  </a:cubicBezTo>
                  <a:cubicBezTo>
                    <a:pt x="18049" y="3958"/>
                    <a:pt x="27605" y="0"/>
                    <a:pt x="375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12549" cy="21748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31900" y="4571604"/>
            <a:ext cx="6350328" cy="4686696"/>
            <a:chOff x="0" y="0"/>
            <a:chExt cx="2964459" cy="21878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64459" cy="2187843"/>
            </a:xfrm>
            <a:custGeom>
              <a:avLst/>
              <a:gdLst/>
              <a:ahLst/>
              <a:cxnLst/>
              <a:rect l="l" t="t" r="r" b="b"/>
              <a:pathLst>
                <a:path w="2964459" h="2187843">
                  <a:moveTo>
                    <a:pt x="28040" y="0"/>
                  </a:moveTo>
                  <a:lnTo>
                    <a:pt x="2936419" y="0"/>
                  </a:lnTo>
                  <a:cubicBezTo>
                    <a:pt x="2951905" y="0"/>
                    <a:pt x="2964459" y="12554"/>
                    <a:pt x="2964459" y="28040"/>
                  </a:cubicBezTo>
                  <a:lnTo>
                    <a:pt x="2964459" y="2159802"/>
                  </a:lnTo>
                  <a:cubicBezTo>
                    <a:pt x="2964459" y="2175289"/>
                    <a:pt x="2951905" y="2187843"/>
                    <a:pt x="2936419" y="2187843"/>
                  </a:cubicBezTo>
                  <a:lnTo>
                    <a:pt x="28040" y="2187843"/>
                  </a:lnTo>
                  <a:cubicBezTo>
                    <a:pt x="12554" y="2187843"/>
                    <a:pt x="0" y="2175289"/>
                    <a:pt x="0" y="2159802"/>
                  </a:cubicBezTo>
                  <a:lnTo>
                    <a:pt x="0" y="28040"/>
                  </a:lnTo>
                  <a:cubicBezTo>
                    <a:pt x="0" y="12554"/>
                    <a:pt x="12554" y="0"/>
                    <a:pt x="2804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964459" cy="22354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41856" y="4571604"/>
            <a:ext cx="5367445" cy="4649722"/>
            <a:chOff x="0" y="0"/>
            <a:chExt cx="2505630" cy="21705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05630" cy="2170582"/>
            </a:xfrm>
            <a:custGeom>
              <a:avLst/>
              <a:gdLst/>
              <a:ahLst/>
              <a:cxnLst/>
              <a:rect l="l" t="t" r="r" b="b"/>
              <a:pathLst>
                <a:path w="2505630" h="2170582">
                  <a:moveTo>
                    <a:pt x="33175" y="0"/>
                  </a:moveTo>
                  <a:lnTo>
                    <a:pt x="2472455" y="0"/>
                  </a:lnTo>
                  <a:cubicBezTo>
                    <a:pt x="2490777" y="0"/>
                    <a:pt x="2505630" y="14853"/>
                    <a:pt x="2505630" y="33175"/>
                  </a:cubicBezTo>
                  <a:lnTo>
                    <a:pt x="2505630" y="2137407"/>
                  </a:lnTo>
                  <a:cubicBezTo>
                    <a:pt x="2505630" y="2155729"/>
                    <a:pt x="2490777" y="2170582"/>
                    <a:pt x="2472455" y="2170582"/>
                  </a:cubicBezTo>
                  <a:lnTo>
                    <a:pt x="33175" y="2170582"/>
                  </a:lnTo>
                  <a:cubicBezTo>
                    <a:pt x="14853" y="2170582"/>
                    <a:pt x="0" y="2155729"/>
                    <a:pt x="0" y="2137407"/>
                  </a:cubicBezTo>
                  <a:lnTo>
                    <a:pt x="0" y="33175"/>
                  </a:lnTo>
                  <a:cubicBezTo>
                    <a:pt x="0" y="14853"/>
                    <a:pt x="14853" y="0"/>
                    <a:pt x="3317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505630" cy="221820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25267" y="3416146"/>
            <a:ext cx="3555281" cy="147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3497" b="1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Moment 1 (Trung bình):</a:t>
            </a:r>
          </a:p>
          <a:p>
            <a:pPr algn="ctr">
              <a:lnSpc>
                <a:spcPts val="3882"/>
              </a:lnSpc>
            </a:pPr>
            <a:endParaRPr lang="en-US" sz="3497" b="1" spc="101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740" y="4518237"/>
            <a:ext cx="3846336" cy="216738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711" y="4340550"/>
            <a:ext cx="5978578" cy="245161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5324" y="4352946"/>
            <a:ext cx="5829822" cy="2404802"/>
          </a:xfrm>
          <a:prstGeom prst="rect">
            <a:avLst/>
          </a:prstGeom>
        </p:spPr>
      </p:pic>
      <p:sp>
        <p:nvSpPr>
          <p:cNvPr id="18" name="Freeform 18"/>
          <p:cNvSpPr/>
          <p:nvPr/>
        </p:nvSpPr>
        <p:spPr>
          <a:xfrm>
            <a:off x="712303" y="7094893"/>
            <a:ext cx="4739621" cy="2211460"/>
          </a:xfrm>
          <a:custGeom>
            <a:avLst/>
            <a:gdLst/>
            <a:ahLst/>
            <a:cxnLst/>
            <a:rect l="l" t="t" r="r" b="b"/>
            <a:pathLst>
              <a:path w="4739621" h="2211460">
                <a:moveTo>
                  <a:pt x="0" y="0"/>
                </a:moveTo>
                <a:lnTo>
                  <a:pt x="4739621" y="0"/>
                </a:lnTo>
                <a:lnTo>
                  <a:pt x="4739621" y="2211460"/>
                </a:lnTo>
                <a:lnTo>
                  <a:pt x="0" y="2211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26" r="-14052" b="-379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980316" y="7094893"/>
            <a:ext cx="6253496" cy="2211460"/>
          </a:xfrm>
          <a:custGeom>
            <a:avLst/>
            <a:gdLst/>
            <a:ahLst/>
            <a:cxnLst/>
            <a:rect l="l" t="t" r="r" b="b"/>
            <a:pathLst>
              <a:path w="6253496" h="2211460">
                <a:moveTo>
                  <a:pt x="0" y="0"/>
                </a:moveTo>
                <a:lnTo>
                  <a:pt x="6253496" y="0"/>
                </a:lnTo>
                <a:lnTo>
                  <a:pt x="6253496" y="2211460"/>
                </a:lnTo>
                <a:lnTo>
                  <a:pt x="0" y="2211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86" r="-1132" b="-10675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473510" y="6864832"/>
            <a:ext cx="5304137" cy="2441521"/>
          </a:xfrm>
          <a:custGeom>
            <a:avLst/>
            <a:gdLst/>
            <a:ahLst/>
            <a:cxnLst/>
            <a:rect l="l" t="t" r="r" b="b"/>
            <a:pathLst>
              <a:path w="5304137" h="2441521">
                <a:moveTo>
                  <a:pt x="0" y="0"/>
                </a:moveTo>
                <a:lnTo>
                  <a:pt x="5304137" y="0"/>
                </a:lnTo>
                <a:lnTo>
                  <a:pt x="5304137" y="2441521"/>
                </a:lnTo>
                <a:lnTo>
                  <a:pt x="0" y="2441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568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134999" y="721509"/>
            <a:ext cx="7660935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7499" b="1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Công thức </a:t>
            </a:r>
            <a:r>
              <a:rPr lang="en-US" sz="7499" b="1" spc="217">
                <a:solidFill>
                  <a:srgbClr val="D44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Color Moment</a:t>
            </a:r>
          </a:p>
          <a:p>
            <a:pPr algn="ctr">
              <a:lnSpc>
                <a:spcPts val="8324"/>
              </a:lnSpc>
            </a:pPr>
            <a:endParaRPr lang="en-US" sz="7499" b="1" spc="217">
              <a:solidFill>
                <a:srgbClr val="D44C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971294" y="3416146"/>
            <a:ext cx="4614555" cy="99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 b="1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Moment 2   </a:t>
            </a:r>
          </a:p>
          <a:p>
            <a:pPr algn="ctr">
              <a:lnSpc>
                <a:spcPts val="3885"/>
              </a:lnSpc>
            </a:pPr>
            <a:r>
              <a:rPr lang="en-US" sz="3500" b="1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(Độ Lệch Chuẩn):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82593" y="3416146"/>
            <a:ext cx="3555281" cy="99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3497" b="1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Moment 3</a:t>
            </a:r>
          </a:p>
          <a:p>
            <a:pPr algn="ctr">
              <a:lnSpc>
                <a:spcPts val="3882"/>
              </a:lnSpc>
            </a:pPr>
            <a:r>
              <a:rPr lang="en-US" sz="3497" b="1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 (Độ Lệch Pha):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5334" y="294113"/>
            <a:ext cx="8375669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Moment 1 (Trung bình):</a:t>
            </a:r>
          </a:p>
          <a:p>
            <a:pPr algn="l">
              <a:lnSpc>
                <a:spcPts val="5550"/>
              </a:lnSpc>
            </a:pPr>
            <a:endParaRPr lang="en-US" sz="5000" b="1" spc="145">
              <a:solidFill>
                <a:srgbClr val="000000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475" y="-54990"/>
            <a:ext cx="3846336" cy="21673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4187" y="1131355"/>
            <a:ext cx="7926085" cy="208313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551" y="3595342"/>
            <a:ext cx="10185426" cy="28179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200" y="5454081"/>
            <a:ext cx="10012129" cy="27442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734" y="7059744"/>
            <a:ext cx="10051240" cy="27507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565" y="2446380"/>
            <a:ext cx="6190789" cy="17939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871" y="2416090"/>
            <a:ext cx="6554263" cy="18545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1532" y="2416090"/>
            <a:ext cx="6554263" cy="1854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8575"/>
            <a:ext cx="6543152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Moment 2 </a:t>
            </a:r>
          </a:p>
          <a:p>
            <a:pPr algn="ctr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(Độ Lệch Chuẩn):</a:t>
            </a:r>
          </a:p>
          <a:p>
            <a:pPr algn="ctr">
              <a:lnSpc>
                <a:spcPts val="5550"/>
              </a:lnSpc>
            </a:pPr>
            <a:endParaRPr lang="en-US" sz="5000" b="1" spc="145">
              <a:solidFill>
                <a:srgbClr val="000000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01" y="-370032"/>
            <a:ext cx="6239818" cy="25662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5720" y="1598527"/>
            <a:ext cx="6190789" cy="17939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160" y="1568237"/>
            <a:ext cx="6554263" cy="18545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1225" y="1568237"/>
            <a:ext cx="6554263" cy="18545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8959" y="2246200"/>
            <a:ext cx="11237881" cy="33993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832" y="4250989"/>
            <a:ext cx="10710136" cy="331134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8583" y="6484857"/>
            <a:ext cx="10958486" cy="3352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630</Words>
  <Application>Microsoft Office PowerPoint</Application>
  <PresentationFormat>Custom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Raleway Medium</vt:lpstr>
      <vt:lpstr>Raleway Semi-Bold</vt:lpstr>
      <vt:lpstr>Raleway</vt:lpstr>
      <vt:lpstr>Raleway Ultra-Bold</vt:lpstr>
      <vt:lpstr>Calibri</vt:lpstr>
      <vt:lpstr>Raleway Bold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Purple Gradient Futuristic Technology Pitch Deck Presentation</dc:title>
  <cp:lastModifiedBy>thiện lê hoàng</cp:lastModifiedBy>
  <cp:revision>2</cp:revision>
  <dcterms:created xsi:type="dcterms:W3CDTF">2006-08-16T00:00:00Z</dcterms:created>
  <dcterms:modified xsi:type="dcterms:W3CDTF">2025-04-01T13:47:21Z</dcterms:modified>
  <dc:identifier>DAGjNdxzHyY</dc:identifier>
</cp:coreProperties>
</file>